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76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Kramer" initials="CK" lastIdx="1" clrIdx="0">
    <p:extLst>
      <p:ext uri="{19B8F6BF-5375-455C-9EA6-DF929625EA0E}">
        <p15:presenceInfo xmlns:p15="http://schemas.microsoft.com/office/powerpoint/2012/main" userId="Chris Kram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728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2A691-CDA5-417E-BB8F-73F77755CD9A}" v="14" dt="2021-10-16T16:12:42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C344-36E0-498B-9B5F-A5AA09183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1C97B-04DD-4DAC-9C97-A3AF0C90C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609C-6938-4D45-9FB0-9A293D5E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0819C-7D07-47CB-9FD2-46FC0CD2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B90B-CE29-4B40-BFD3-FBC1B939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D56A3-81CA-4E6E-8DB4-E3050BD51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9DC9-AED8-49BF-A058-589B9906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318EC-C7C0-45A5-9919-5065C40B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4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48EB5B-03B6-43E3-BD65-84FAA798C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90D32-7B87-416B-A0E1-F5DA2E40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D493-9475-4ED2-ABB4-5D6E770B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0AE55-C8F3-429D-ABBB-D095753C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7898-AC30-4128-A041-AFE6DB79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8FC8-5667-4A6B-8C8B-D9D995369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0C99D-2055-4BE7-93CF-EB84DF8C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280C-2CF6-4584-B7F6-4B6A0E62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E0C1-3579-4DD3-83F8-1E72D9E3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1A704-DDD8-4A68-BF11-AF81BC46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0133-EEB1-4F09-B000-93990CCE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55AC4-F78A-42E8-A721-FD60511E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7EE0-8DDB-444E-BFB6-BAC05060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2BF4-81E3-4411-B887-2704833C8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A8948-D60D-45DD-A502-08460AE4D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AF19-AF05-4F24-B09E-BF1A12E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CD55-BAB5-4682-B698-1D961BDB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3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0C86-A7BC-4F22-B948-1743F9F7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2F0EA-6FC0-468F-B077-CE7552750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71ABA-4D5F-4E7A-8536-80E9BEED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A586D-D175-46A2-B203-E1534AD6B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40D2A-06CE-4EA9-BA64-BD2C1F74B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A3F42-4FD4-4ED3-B6D7-11BC686F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00F3C-58DC-4CB3-808A-D0C3E7153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9632-20DE-412C-8A46-7D121D7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E885-7F50-4B68-BFE9-6CAE3247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BDDC-E078-46C8-B740-DB30C56F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3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0DBF7-BC72-424F-B93B-BD8D2DFA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1AD-192A-4208-B846-7A1E7520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E242-645F-4635-8BD1-14CDD47B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50EE-79B8-462D-9D47-757D0972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527D4-6A60-467D-8370-B4AAD2892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8B1BE-B18A-4B83-8636-E621C3B4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1209F-322C-48E7-AA85-637F8B45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18E-3A3B-4FD6-86C6-8C4DE4A5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429C5-72CE-4DDF-A334-B07997A2D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4088F-B6CC-4799-83E4-22A719694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18604-75D5-418A-98A8-73E705C5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6A11E-392B-42E2-938E-3E49A17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438E1-74B5-4C70-AE40-6CC47135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C188-5B2F-4F7F-AA5F-1822A99CA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B8F44-78E8-40F5-B86B-DB17B21DF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01FC-F1BB-4314-A0DE-462E4BDF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F16EA-CEA2-49DC-8542-0D8877796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128CB-1C71-4AB2-9A6C-781F2C4CB9BC}"/>
              </a:ext>
            </a:extLst>
          </p:cNvPr>
          <p:cNvSpPr txBox="1"/>
          <p:nvPr userDrawn="1"/>
        </p:nvSpPr>
        <p:spPr>
          <a:xfrm>
            <a:off x="-61878" y="6531530"/>
            <a:ext cx="441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</a:t>
            </a:r>
            <a:r>
              <a:rPr lang="en-US" dirty="0">
                <a:solidFill>
                  <a:srgbClr val="00B050"/>
                </a:solidFill>
              </a:rPr>
              <a:t>MN </a:t>
            </a:r>
            <a:r>
              <a:rPr lang="en-US" dirty="0">
                <a:solidFill>
                  <a:schemeClr val="tx1"/>
                </a:solidFill>
              </a:rPr>
              <a:t>– Data Saturday #13 – Oct 16, 2021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075DE3F-2725-4351-B788-7F3987DCD24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153" y="6377152"/>
            <a:ext cx="480847" cy="48084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441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microsoft.com/en-us/azure/azure-sql/database/elastic-jobs-overvie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sql/database/elastic-transactions-overvie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OnWheels/codeshare/tree/master/datasat13mn-azureelasticity" TargetMode="External"/><Relationship Id="rId2" Type="http://schemas.openxmlformats.org/officeDocument/2006/relationships/hyperlink" Target="https://github.com/Microsoft/sql-server-samples/releases/tag/wide-world-importers-v1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iscord.gg/GajGTFVT2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dataonwheels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linkedin.com/in/dataonwheel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azure/azure-sql/database/elastic-query-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CCAC-B2B0-4B25-B5C1-A215487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95" y="130472"/>
            <a:ext cx="11905281" cy="2387600"/>
          </a:xfrm>
          <a:noFill/>
        </p:spPr>
        <p:txBody>
          <a:bodyPr anchor="t"/>
          <a:lstStyle/>
          <a:p>
            <a:r>
              <a:rPr lang="en-US" b="1" dirty="0">
                <a:solidFill>
                  <a:schemeClr val="bg1"/>
                </a:solidFill>
              </a:rPr>
              <a:t>Azure SQL Database Elasticity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Room 1 – 9:45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587D0-CDFB-4DBA-90AC-F52DE3387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36" y="2052206"/>
            <a:ext cx="7289325" cy="21448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 to Data Saturday #13</a:t>
            </a:r>
          </a:p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Minnesota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07EE9A-C1C9-4CAB-B370-8A5E661E47CA}"/>
              </a:ext>
            </a:extLst>
          </p:cNvPr>
          <p:cNvSpPr txBox="1">
            <a:spLocks/>
          </p:cNvSpPr>
          <p:nvPr/>
        </p:nvSpPr>
        <p:spPr>
          <a:xfrm>
            <a:off x="105905" y="5478597"/>
            <a:ext cx="9638170" cy="76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</a:rPr>
              <a:t>Steve Hughes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B9EDFB-1D23-4F9D-AECC-403D98B0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96" y="5117556"/>
            <a:ext cx="1444987" cy="1024295"/>
          </a:xfrm>
          <a:prstGeom prst="rect">
            <a:avLst/>
          </a:prstGeom>
        </p:spPr>
      </p:pic>
      <p:pic>
        <p:nvPicPr>
          <p:cNvPr id="6" name="Picture 5" descr="A picture containing object, clock, sitting&#10;&#10;Description automatically generated">
            <a:extLst>
              <a:ext uri="{FF2B5EF4-FFF2-40B4-BE49-F238E27FC236}">
                <a16:creationId xmlns:a16="http://schemas.microsoft.com/office/drawing/2014/main" id="{882974D9-59DD-4605-A190-0C4A77177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4951316"/>
            <a:ext cx="1353259" cy="13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1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80C5-C352-4351-89FC-24324505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Jobs (Preview)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3F11-8A4E-427E-9767-9A4E93F6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Provides a mechanism to support T-SQL scripts to be run </a:t>
            </a:r>
            <a:r>
              <a:rPr lang="en-US" b="1" dirty="0"/>
              <a:t>across one or more databases</a:t>
            </a:r>
            <a:r>
              <a:rPr lang="en-US" dirty="0"/>
              <a:t> in parallel, on demand or on a schedule</a:t>
            </a:r>
          </a:p>
          <a:p>
            <a:r>
              <a:rPr lang="en-US" dirty="0"/>
              <a:t>Requires a </a:t>
            </a:r>
            <a:r>
              <a:rPr lang="en-US" b="1" dirty="0"/>
              <a:t>dedicated</a:t>
            </a:r>
            <a:r>
              <a:rPr lang="en-US" dirty="0"/>
              <a:t> “job database”</a:t>
            </a:r>
          </a:p>
          <a:p>
            <a:r>
              <a:rPr lang="en-US" dirty="0"/>
              <a:t>Jobs are “</a:t>
            </a:r>
            <a:r>
              <a:rPr lang="en-US" b="1" dirty="0"/>
              <a:t>free</a:t>
            </a:r>
            <a:r>
              <a:rPr lang="en-US" dirty="0"/>
              <a:t>”, the job database is not</a:t>
            </a:r>
          </a:p>
          <a:p>
            <a:r>
              <a:rPr lang="en-US" dirty="0"/>
              <a:t>A job is a </a:t>
            </a:r>
            <a:r>
              <a:rPr lang="en-US" b="1" dirty="0"/>
              <a:t>collection of job steps </a:t>
            </a:r>
            <a:r>
              <a:rPr lang="en-US" dirty="0"/>
              <a:t>which are SQL statement to be executed against the specified target</a:t>
            </a:r>
          </a:p>
          <a:p>
            <a:r>
              <a:rPr lang="en-US" dirty="0"/>
              <a:t>Jobs can be created in the </a:t>
            </a:r>
            <a:r>
              <a:rPr lang="en-US" b="1" dirty="0"/>
              <a:t>portal</a:t>
            </a:r>
            <a:r>
              <a:rPr lang="en-US" dirty="0"/>
              <a:t>, with </a:t>
            </a:r>
            <a:r>
              <a:rPr lang="en-US" b="1" dirty="0" err="1"/>
              <a:t>Powershell</a:t>
            </a:r>
            <a:r>
              <a:rPr lang="en-US" dirty="0"/>
              <a:t>, with </a:t>
            </a:r>
            <a:r>
              <a:rPr lang="en-US" b="1" dirty="0"/>
              <a:t>REST</a:t>
            </a:r>
            <a:r>
              <a:rPr lang="en-US" dirty="0"/>
              <a:t>, or with </a:t>
            </a:r>
            <a:r>
              <a:rPr lang="en-US" b="1" dirty="0"/>
              <a:t>SQL</a:t>
            </a:r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https://docs.microsoft.com/en-us/azure/azure-sql/database/elastic-jobs-overview</a:t>
            </a:r>
            <a:endParaRPr lang="en-US" i="1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1E7B39F-CD7F-4110-A610-051DE1F8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115" y="2417925"/>
            <a:ext cx="1325611" cy="15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0F74-C036-4E05-938D-69D76275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 Targets and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DA4E9-A2A2-4D6E-88CF-F86A83A1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Groups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DD022-46D8-4FE8-92A4-9C43B39168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pPr lvl="1"/>
            <a:r>
              <a:rPr lang="en-US" dirty="0"/>
              <a:t>One or more can be added to a group</a:t>
            </a:r>
          </a:p>
          <a:p>
            <a:r>
              <a:rPr lang="en-US" dirty="0"/>
              <a:t>Server</a:t>
            </a:r>
          </a:p>
          <a:p>
            <a:pPr lvl="1"/>
            <a:r>
              <a:rPr lang="en-US" dirty="0"/>
              <a:t>Target all the databases in the server</a:t>
            </a:r>
          </a:p>
          <a:p>
            <a:r>
              <a:rPr lang="en-US" dirty="0"/>
              <a:t>Pools and Shard Maps can be targeted as well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A09C3-8249-471B-9787-C9A38A1E4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Jobs and Job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03A3EC-4548-43AD-AADF-B55875F8EC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job contains one or more steps</a:t>
            </a:r>
          </a:p>
          <a:p>
            <a:r>
              <a:rPr lang="en-US" dirty="0"/>
              <a:t>A job step is a unit of work to be done which is defined with TSQL</a:t>
            </a:r>
          </a:p>
          <a:p>
            <a:r>
              <a:rPr lang="en-US" dirty="0"/>
              <a:t>Jobs can be executed on demand or on a schedule</a:t>
            </a:r>
          </a:p>
          <a:p>
            <a:r>
              <a:rPr lang="en-US" dirty="0"/>
              <a:t>Job history is stored with detail for 45 days</a:t>
            </a:r>
          </a:p>
        </p:txBody>
      </p:sp>
    </p:spTree>
    <p:extLst>
      <p:ext uri="{BB962C8B-B14F-4D97-AF65-F5344CB8AC3E}">
        <p14:creationId xmlns:p14="http://schemas.microsoft.com/office/powerpoint/2010/main" val="109246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2077-FFD3-412D-A702-9D4FD1D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Job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8B3D2E-5FCF-4D41-AAB0-CFA425F32B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database added – S0 minimum to be the job database - </a:t>
            </a:r>
            <a:r>
              <a:rPr lang="en-US" dirty="0" err="1"/>
              <a:t>ElasticJobDb</a:t>
            </a:r>
            <a:endParaRPr lang="en-US" dirty="0"/>
          </a:p>
          <a:p>
            <a:r>
              <a:rPr lang="en-US" dirty="0"/>
              <a:t>Elastic Job agent created using the portal – </a:t>
            </a:r>
            <a:r>
              <a:rPr lang="en-US" dirty="0" err="1"/>
              <a:t>passmndemo</a:t>
            </a:r>
            <a:endParaRPr lang="en-US" dirty="0"/>
          </a:p>
          <a:p>
            <a:r>
              <a:rPr lang="en-US" dirty="0"/>
              <a:t>T-SQL used to create and manage target groups, jobs, and job steps</a:t>
            </a:r>
          </a:p>
          <a:p>
            <a:pPr lvl="1"/>
            <a:r>
              <a:rPr lang="en-US" dirty="0"/>
              <a:t>Two Groups</a:t>
            </a:r>
          </a:p>
          <a:p>
            <a:pPr lvl="1"/>
            <a:r>
              <a:rPr lang="en-US" dirty="0"/>
              <a:t>Two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6BE9A1-B753-46A2-9308-A12F45CF12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0698" y="2013541"/>
            <a:ext cx="2370070" cy="2830918"/>
          </a:xfrm>
        </p:spPr>
      </p:pic>
    </p:spTree>
    <p:extLst>
      <p:ext uri="{BB962C8B-B14F-4D97-AF65-F5344CB8AC3E}">
        <p14:creationId xmlns:p14="http://schemas.microsoft.com/office/powerpoint/2010/main" val="114188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6E6EFC-1447-4557-84AE-35488EAE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Transactions (Preview)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B5234-CD54-4D48-9FC3-DADFD6DC8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Allows you to create </a:t>
            </a:r>
            <a:r>
              <a:rPr lang="en-US" b="1" dirty="0"/>
              <a:t>cross database transactions </a:t>
            </a:r>
            <a:r>
              <a:rPr lang="en-US" dirty="0"/>
              <a:t>in Azure SQL Database or Azure SQL Managed Instance</a:t>
            </a:r>
          </a:p>
          <a:p>
            <a:r>
              <a:rPr lang="en-US" dirty="0"/>
              <a:t>Replaces </a:t>
            </a:r>
            <a:r>
              <a:rPr lang="en-US" b="1" dirty="0"/>
              <a:t>MSDTC</a:t>
            </a:r>
            <a:r>
              <a:rPr lang="en-US" dirty="0"/>
              <a:t> in PaaS, built into Azure SQL Database, no additional components required</a:t>
            </a:r>
          </a:p>
          <a:p>
            <a:r>
              <a:rPr lang="en-US" b="1" dirty="0"/>
              <a:t>Application driven </a:t>
            </a:r>
            <a:r>
              <a:rPr lang="en-US" dirty="0"/>
              <a:t>- .NET library supported in the current version</a:t>
            </a:r>
          </a:p>
          <a:p>
            <a:r>
              <a:rPr lang="en-US" dirty="0"/>
              <a:t>Supports transactions that </a:t>
            </a:r>
            <a:r>
              <a:rPr lang="en-US" b="1" dirty="0"/>
              <a:t>span databases and servers </a:t>
            </a:r>
            <a:r>
              <a:rPr lang="en-US" dirty="0"/>
              <a:t>with PowerShell</a:t>
            </a:r>
          </a:p>
          <a:p>
            <a:r>
              <a:rPr lang="en-US" dirty="0"/>
              <a:t>Supports </a:t>
            </a:r>
            <a:r>
              <a:rPr lang="en-US" b="1" dirty="0"/>
              <a:t>sharded database applications </a:t>
            </a:r>
            <a:r>
              <a:rPr lang="en-US" dirty="0"/>
              <a:t>which need atomic control in the transactions</a:t>
            </a:r>
          </a:p>
          <a:p>
            <a:r>
              <a:rPr lang="en-US" dirty="0"/>
              <a:t>Supports transactions across fewer than </a:t>
            </a:r>
            <a:r>
              <a:rPr lang="en-US" b="1" dirty="0"/>
              <a:t>100 databases </a:t>
            </a:r>
            <a:r>
              <a:rPr lang="en-US" dirty="0"/>
              <a:t>well, no limit, but performance can suffer</a:t>
            </a:r>
          </a:p>
        </p:txBody>
      </p:sp>
    </p:spTree>
    <p:extLst>
      <p:ext uri="{BB962C8B-B14F-4D97-AF65-F5344CB8AC3E}">
        <p14:creationId xmlns:p14="http://schemas.microsoft.com/office/powerpoint/2010/main" val="414463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EB50-472D-4FC8-A1ED-F270EA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Transactions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A423-2B86-4108-A5C1-05D40B628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supports </a:t>
            </a:r>
            <a:r>
              <a:rPr lang="en-US" b="1" dirty="0"/>
              <a:t>Azure SQL Databases and Managed Instance</a:t>
            </a:r>
          </a:p>
          <a:p>
            <a:pPr lvl="1"/>
            <a:r>
              <a:rPr lang="en-US" dirty="0"/>
              <a:t>The set of databases cannot be mixed, either SQL Databases or Managed Instances</a:t>
            </a:r>
          </a:p>
          <a:p>
            <a:r>
              <a:rPr lang="en-US" b="1" dirty="0"/>
              <a:t>.NET transactions</a:t>
            </a:r>
            <a:r>
              <a:rPr lang="en-US" dirty="0"/>
              <a:t> or client-side transactions are supported in either SQL Databases or Managed Instances (not mixed)</a:t>
            </a:r>
          </a:p>
          <a:p>
            <a:r>
              <a:rPr lang="en-US" dirty="0"/>
              <a:t>T-SQL or server-side distributed transactions (e.g. BEGIN DISTRIBUTED TRANSACTION) are only supported in Managed Instance</a:t>
            </a:r>
          </a:p>
          <a:p>
            <a:r>
              <a:rPr lang="en-US" dirty="0"/>
              <a:t>Transactions across </a:t>
            </a:r>
            <a:r>
              <a:rPr lang="en-US" b="1" dirty="0"/>
              <a:t>WCF</a:t>
            </a:r>
            <a:r>
              <a:rPr lang="en-US" dirty="0"/>
              <a:t> are not supported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https://docs.microsoft.com/en-us/azure/azure-sql/database/elastic-transactions-overview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E9DD-5084-4444-89D1-46A94C84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the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A08F-CE79-4225-963B-EA918F53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databases: </a:t>
            </a:r>
            <a:r>
              <a:rPr lang="en-US" dirty="0">
                <a:hlinkClick r:id="rId2"/>
              </a:rPr>
              <a:t>https://github.com/Microsoft/sql-server-samples/releases/tag/wide-world-importers-v1.0</a:t>
            </a:r>
            <a:endParaRPr lang="en-US" dirty="0"/>
          </a:p>
          <a:p>
            <a:r>
              <a:rPr lang="en-US" dirty="0"/>
              <a:t>Code can be found on </a:t>
            </a:r>
            <a:r>
              <a:rPr lang="en-US" dirty="0" err="1"/>
              <a:t>github</a:t>
            </a:r>
            <a:r>
              <a:rPr lang="en-US" dirty="0"/>
              <a:t> at </a:t>
            </a:r>
            <a:r>
              <a:rPr lang="en-US" dirty="0">
                <a:hlinkClick r:id="rId3"/>
              </a:rPr>
              <a:t>https://github.com/DataOnWheels/codeshare/tree/master/datasat13mn-azureelasticity</a:t>
            </a:r>
            <a:endParaRPr lang="en-US" dirty="0"/>
          </a:p>
          <a:p>
            <a:r>
              <a:rPr lang="en-US" dirty="0"/>
              <a:t>Azure Data Factory jobs not included here. Use the </a:t>
            </a:r>
            <a:r>
              <a:rPr lang="en-US" b="1" dirty="0"/>
              <a:t>Copy Tasks </a:t>
            </a:r>
            <a:r>
              <a:rPr lang="en-US" dirty="0"/>
              <a:t>to move the tables to the target databases.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CCAC-B2B0-4B25-B5C1-A215487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95" y="130472"/>
            <a:ext cx="11905281" cy="1776212"/>
          </a:xfrm>
          <a:noFill/>
        </p:spPr>
        <p:txBody>
          <a:bodyPr anchor="t"/>
          <a:lstStyle/>
          <a:p>
            <a:r>
              <a:rPr lang="en-US" b="1" dirty="0">
                <a:solidFill>
                  <a:schemeClr val="bg1"/>
                </a:solidFill>
              </a:rPr>
              <a:t>Azure SQL Database Elasticity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587D0-CDFB-4DBA-90AC-F52DE3387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36" y="2052207"/>
            <a:ext cx="5504481" cy="1655762"/>
          </a:xfrm>
        </p:spPr>
        <p:txBody>
          <a:bodyPr>
            <a:normAutofit/>
          </a:bodyPr>
          <a:lstStyle/>
          <a:p>
            <a:pPr algn="l"/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07EE9A-C1C9-4CAB-B370-8A5E661E47CA}"/>
              </a:ext>
            </a:extLst>
          </p:cNvPr>
          <p:cNvSpPr txBox="1">
            <a:spLocks/>
          </p:cNvSpPr>
          <p:nvPr/>
        </p:nvSpPr>
        <p:spPr>
          <a:xfrm>
            <a:off x="105905" y="5478597"/>
            <a:ext cx="9638170" cy="76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</a:rPr>
              <a:t>Steve Hughes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B9EDFB-1D23-4F9D-AECC-403D98B0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96" y="5117556"/>
            <a:ext cx="1444987" cy="1024295"/>
          </a:xfrm>
          <a:prstGeom prst="rect">
            <a:avLst/>
          </a:prstGeom>
        </p:spPr>
      </p:pic>
      <p:pic>
        <p:nvPicPr>
          <p:cNvPr id="6" name="Picture 5" descr="A picture containing object, clock, sitting&#10;&#10;Description automatically generated">
            <a:extLst>
              <a:ext uri="{FF2B5EF4-FFF2-40B4-BE49-F238E27FC236}">
                <a16:creationId xmlns:a16="http://schemas.microsoft.com/office/drawing/2014/main" id="{882974D9-59DD-4605-A190-0C4A77177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4951316"/>
            <a:ext cx="1353259" cy="13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76332D-7010-4B8F-B7AB-9B6B826553B4}"/>
              </a:ext>
            </a:extLst>
          </p:cNvPr>
          <p:cNvSpPr/>
          <p:nvPr/>
        </p:nvSpPr>
        <p:spPr>
          <a:xfrm>
            <a:off x="252248" y="1844567"/>
            <a:ext cx="11753193" cy="17669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1EFF-D0B4-4399-89EA-3C920BE5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Thank You to our </a:t>
            </a:r>
            <a:r>
              <a:rPr lang="en-US" sz="6600" b="1" dirty="0">
                <a:solidFill>
                  <a:schemeClr val="accent1"/>
                </a:solidFill>
              </a:rPr>
              <a:t>Sponsors</a:t>
            </a:r>
            <a:r>
              <a:rPr lang="en-US" sz="6600" b="1" dirty="0"/>
              <a:t>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655FD-0CD0-43F7-9599-0BA498FAE6CF}"/>
              </a:ext>
            </a:extLst>
          </p:cNvPr>
          <p:cNvSpPr txBox="1">
            <a:spLocks/>
          </p:cNvSpPr>
          <p:nvPr/>
        </p:nvSpPr>
        <p:spPr>
          <a:xfrm>
            <a:off x="338740" y="2515439"/>
            <a:ext cx="1337847" cy="609934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</a:lstStyle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b="1" dirty="0"/>
              <a:t>Gold: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0863A7-45E6-4986-85A0-B6AC053E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67" y="2234183"/>
            <a:ext cx="3119628" cy="91661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B147837-46CB-4696-A194-08F46C4F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97" y="2234183"/>
            <a:ext cx="5688296" cy="8911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E310D-3CC9-46DD-BED0-4FAC636A7EA6}"/>
              </a:ext>
            </a:extLst>
          </p:cNvPr>
          <p:cNvCxnSpPr>
            <a:cxnSpLocks/>
          </p:cNvCxnSpPr>
          <p:nvPr/>
        </p:nvCxnSpPr>
        <p:spPr>
          <a:xfrm>
            <a:off x="0" y="155217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64E9CC-CBF8-477C-B864-CD489FE29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685" y="5142268"/>
            <a:ext cx="8278318" cy="125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Please patronize our sponsors and thank them for sponsoring! We couldn’t run events like these without the support.</a:t>
            </a:r>
          </a:p>
        </p:txBody>
      </p:sp>
    </p:spTree>
    <p:extLst>
      <p:ext uri="{BB962C8B-B14F-4D97-AF65-F5344CB8AC3E}">
        <p14:creationId xmlns:p14="http://schemas.microsoft.com/office/powerpoint/2010/main" val="95783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60D8-7950-4BF9-93FB-C1D76CB5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Join The </a:t>
            </a:r>
            <a:r>
              <a:rPr lang="en-US" sz="5400" b="1" dirty="0">
                <a:solidFill>
                  <a:schemeClr val="bg1"/>
                </a:solidFill>
              </a:rPr>
              <a:t>PASS</a:t>
            </a:r>
            <a:r>
              <a:rPr lang="en-US" sz="5400" b="1" dirty="0">
                <a:solidFill>
                  <a:schemeClr val="accent1"/>
                </a:solidFill>
              </a:rPr>
              <a:t>MN</a:t>
            </a:r>
            <a:r>
              <a:rPr lang="en-US" sz="5400" dirty="0"/>
              <a:t> </a:t>
            </a:r>
            <a:r>
              <a:rPr lang="en-US" sz="5400" dirty="0">
                <a:solidFill>
                  <a:srgbClr val="7289D9"/>
                </a:solidFill>
              </a:rPr>
              <a:t>Discord</a:t>
            </a:r>
            <a:r>
              <a:rPr lang="en-US" sz="5400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98FC-EE62-4125-90CD-995F88D5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52475"/>
            <a:ext cx="8989018" cy="1257011"/>
          </a:xfrm>
        </p:spPr>
        <p:txBody>
          <a:bodyPr>
            <a:normAutofit/>
          </a:bodyPr>
          <a:lstStyle/>
          <a:p>
            <a:r>
              <a:rPr lang="en-US" sz="2400" dirty="0"/>
              <a:t>We’re using Discord as our background chat and communication platform to augment our Virtual Events. This way you can chat with all attendees and continue the conversation after the sessions/event.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/>
        </p:nvSpPr>
        <p:spPr>
          <a:xfrm>
            <a:off x="1074785" y="1613269"/>
            <a:ext cx="10037618" cy="978113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7289D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https://discord.gg/GajGTFVT28</a:t>
            </a:r>
            <a:endParaRPr lang="en-US" sz="5400" b="1" dirty="0">
              <a:solidFill>
                <a:srgbClr val="7289D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7B17E-B869-423C-84F1-C33C094B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44" y="110810"/>
            <a:ext cx="1907117" cy="12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7F2B3B-E3AD-4E5F-AAFF-652EDE433706}"/>
              </a:ext>
            </a:extLst>
          </p:cNvPr>
          <p:cNvCxnSpPr>
            <a:cxnSpLocks/>
          </p:cNvCxnSpPr>
          <p:nvPr/>
        </p:nvCxnSpPr>
        <p:spPr>
          <a:xfrm>
            <a:off x="0" y="155217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FB1BB5-49B7-4434-BE91-9107860BAA51}"/>
              </a:ext>
            </a:extLst>
          </p:cNvPr>
          <p:cNvSpPr txBox="1">
            <a:spLocks/>
          </p:cNvSpPr>
          <p:nvPr/>
        </p:nvSpPr>
        <p:spPr>
          <a:xfrm>
            <a:off x="0" y="3826184"/>
            <a:ext cx="4516582" cy="125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Note: Change your Nickname to your First &amp; Last Name so it’s easier to know who you are.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7CCB9-6B71-491A-AC8C-038740C68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666" y="3577928"/>
            <a:ext cx="2201782" cy="3175297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8F875D-7BF1-43CC-9AC1-90CDA2DBD488}"/>
              </a:ext>
            </a:extLst>
          </p:cNvPr>
          <p:cNvSpPr/>
          <p:nvPr/>
        </p:nvSpPr>
        <p:spPr>
          <a:xfrm>
            <a:off x="8051034" y="3896347"/>
            <a:ext cx="1144728" cy="295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3620A-0F3C-4FB0-8CF7-40C6A0BFF112}"/>
              </a:ext>
            </a:extLst>
          </p:cNvPr>
          <p:cNvSpPr txBox="1"/>
          <p:nvPr/>
        </p:nvSpPr>
        <p:spPr>
          <a:xfrm>
            <a:off x="6938965" y="3852339"/>
            <a:ext cx="131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Chat: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8B4000-79E2-4E6F-B37F-5E43B0F53F38}"/>
              </a:ext>
            </a:extLst>
          </p:cNvPr>
          <p:cNvSpPr/>
          <p:nvPr/>
        </p:nvSpPr>
        <p:spPr>
          <a:xfrm rot="20131233">
            <a:off x="8324094" y="4528546"/>
            <a:ext cx="1144728" cy="245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3C447-44B5-4078-A0FD-7DE60C3C56F7}"/>
              </a:ext>
            </a:extLst>
          </p:cNvPr>
          <p:cNvSpPr txBox="1"/>
          <p:nvPr/>
        </p:nvSpPr>
        <p:spPr>
          <a:xfrm>
            <a:off x="6277452" y="474935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Chat &amp; Q/A: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E56415-5EFA-49AE-AFDF-41518B2CFE56}"/>
              </a:ext>
            </a:extLst>
          </p:cNvPr>
          <p:cNvSpPr/>
          <p:nvPr/>
        </p:nvSpPr>
        <p:spPr>
          <a:xfrm rot="20849227">
            <a:off x="8345415" y="4711217"/>
            <a:ext cx="1144728" cy="245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3B8212-E710-4646-B403-2DD430704F2F}"/>
              </a:ext>
            </a:extLst>
          </p:cNvPr>
          <p:cNvSpPr/>
          <p:nvPr/>
        </p:nvSpPr>
        <p:spPr>
          <a:xfrm>
            <a:off x="8323479" y="4849666"/>
            <a:ext cx="1144728" cy="245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F1254AD-E5F2-4540-99BF-DAA84C256F2D}"/>
              </a:ext>
            </a:extLst>
          </p:cNvPr>
          <p:cNvSpPr/>
          <p:nvPr/>
        </p:nvSpPr>
        <p:spPr>
          <a:xfrm rot="974881">
            <a:off x="8354656" y="4987644"/>
            <a:ext cx="1144728" cy="245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0170FF-0461-4DC4-9AC0-1B5FDCF88B98}"/>
              </a:ext>
            </a:extLst>
          </p:cNvPr>
          <p:cNvSpPr/>
          <p:nvPr/>
        </p:nvSpPr>
        <p:spPr>
          <a:xfrm rot="1615151">
            <a:off x="8303295" y="5155178"/>
            <a:ext cx="1144728" cy="245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6006FEC-F457-4846-8467-8323F680FE67}"/>
              </a:ext>
            </a:extLst>
          </p:cNvPr>
          <p:cNvSpPr/>
          <p:nvPr/>
        </p:nvSpPr>
        <p:spPr>
          <a:xfrm>
            <a:off x="8119986" y="6373157"/>
            <a:ext cx="1144728" cy="295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0710F-F0B6-4B29-BC78-0F5A6D4816EC}"/>
              </a:ext>
            </a:extLst>
          </p:cNvPr>
          <p:cNvSpPr txBox="1"/>
          <p:nvPr/>
        </p:nvSpPr>
        <p:spPr>
          <a:xfrm>
            <a:off x="6936085" y="6322063"/>
            <a:ext cx="131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 Chat: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927B62-AE84-4A37-9723-B4ABEB477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901" y="4972344"/>
            <a:ext cx="1543050" cy="4762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0749F9-6C50-4BAE-BDE9-3965F53865A8}"/>
              </a:ext>
            </a:extLst>
          </p:cNvPr>
          <p:cNvSpPr txBox="1">
            <a:spLocks/>
          </p:cNvSpPr>
          <p:nvPr/>
        </p:nvSpPr>
        <p:spPr>
          <a:xfrm>
            <a:off x="465502" y="4972344"/>
            <a:ext cx="4516582" cy="125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19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CCAC-B2B0-4B25-B5C1-A215487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95" y="130472"/>
            <a:ext cx="11905281" cy="2387600"/>
          </a:xfrm>
          <a:noFill/>
        </p:spPr>
        <p:txBody>
          <a:bodyPr anchor="t"/>
          <a:lstStyle/>
          <a:p>
            <a:r>
              <a:rPr lang="en-US" b="1" dirty="0">
                <a:solidFill>
                  <a:schemeClr val="bg1"/>
                </a:solidFill>
              </a:rPr>
              <a:t>Azure SQL Database Elasticity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587D0-CDFB-4DBA-90AC-F52DE3387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36" y="2052206"/>
            <a:ext cx="6138742" cy="21448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</a:p>
          <a:p>
            <a:pPr algn="l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Jobs &amp; </a:t>
            </a:r>
          </a:p>
          <a:p>
            <a:pPr algn="l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Transactions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07EE9A-C1C9-4CAB-B370-8A5E661E47CA}"/>
              </a:ext>
            </a:extLst>
          </p:cNvPr>
          <p:cNvSpPr txBox="1">
            <a:spLocks/>
          </p:cNvSpPr>
          <p:nvPr/>
        </p:nvSpPr>
        <p:spPr>
          <a:xfrm>
            <a:off x="105905" y="5478597"/>
            <a:ext cx="9638170" cy="76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</a:rPr>
              <a:t>Steve Hughes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B9EDFB-1D23-4F9D-AECC-403D98B0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96" y="5117556"/>
            <a:ext cx="1444987" cy="1024295"/>
          </a:xfrm>
          <a:prstGeom prst="rect">
            <a:avLst/>
          </a:prstGeom>
        </p:spPr>
      </p:pic>
      <p:pic>
        <p:nvPicPr>
          <p:cNvPr id="6" name="Picture 5" descr="A picture containing object, clock, sitting&#10;&#10;Description automatically generated">
            <a:extLst>
              <a:ext uri="{FF2B5EF4-FFF2-40B4-BE49-F238E27FC236}">
                <a16:creationId xmlns:a16="http://schemas.microsoft.com/office/drawing/2014/main" id="{882974D9-59DD-4605-A190-0C4A77177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4951316"/>
            <a:ext cx="1353259" cy="13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FE0A-22BA-49C6-860D-08F55796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 Hughes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2DDC1D-7541-42C0-8588-99A69CCB2C84}"/>
              </a:ext>
            </a:extLst>
          </p:cNvPr>
          <p:cNvSpPr txBox="1">
            <a:spLocks/>
          </p:cNvSpPr>
          <p:nvPr/>
        </p:nvSpPr>
        <p:spPr>
          <a:xfrm>
            <a:off x="837092" y="4077629"/>
            <a:ext cx="11115422" cy="2475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antGarde Bk BT Book" panose="020B0402020202020204" pitchFamily="34" charset="0"/>
              </a:rPr>
              <a:t>Senior Director, Data &amp; Analytics, 3Cloud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20+ Years with SQL Server, Microsoft BI, and Azure</a:t>
            </a:r>
          </a:p>
          <a:p>
            <a:r>
              <a:rPr lang="en-US" dirty="0">
                <a:hlinkClick r:id="rId2"/>
              </a:rPr>
              <a:t>https://www.linkedin.com/in/dataonwheels/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steve@dataonwheels.com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www.dataonwheels.com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Look for deck and follow up on the blog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antGarde Bk BT Book" panose="020B0402020202020204" pitchFamily="34" charset="0"/>
            </a:endParaRP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24C200D-1AA2-4D80-AB93-915416E2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02" y="1497377"/>
            <a:ext cx="3413321" cy="2272211"/>
          </a:xfrm>
          <a:prstGeom prst="rect">
            <a:avLst/>
          </a:prstGeom>
        </p:spPr>
      </p:pic>
      <p:pic>
        <p:nvPicPr>
          <p:cNvPr id="7" name="Picture 2" descr="Microsoft Certified: Azure Fundamentals">
            <a:extLst>
              <a:ext uri="{FF2B5EF4-FFF2-40B4-BE49-F238E27FC236}">
                <a16:creationId xmlns:a16="http://schemas.microsoft.com/office/drawing/2014/main" id="{945741AB-0851-4589-9A33-5C459CEA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855" y="1961541"/>
            <a:ext cx="1691733" cy="16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icrosoft Global Challenger">
            <a:extLst>
              <a:ext uri="{FF2B5EF4-FFF2-40B4-BE49-F238E27FC236}">
                <a16:creationId xmlns:a16="http://schemas.microsoft.com/office/drawing/2014/main" id="{32A2334F-A0F8-4D7B-BC53-B95292D0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873" y="1998728"/>
            <a:ext cx="1654545" cy="16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xam 533: Implementing Microsoft Azure Infrastructure Solutions">
            <a:extLst>
              <a:ext uri="{FF2B5EF4-FFF2-40B4-BE49-F238E27FC236}">
                <a16:creationId xmlns:a16="http://schemas.microsoft.com/office/drawing/2014/main" id="{8BC9B6CF-24EF-4BB5-BA74-A47EAAD0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73" y="1998729"/>
            <a:ext cx="1688231" cy="16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icrosoft Certified: Azure Security Engineer Associate">
            <a:extLst>
              <a:ext uri="{FF2B5EF4-FFF2-40B4-BE49-F238E27FC236}">
                <a16:creationId xmlns:a16="http://schemas.microsoft.com/office/drawing/2014/main" id="{65A98EBB-80CB-43AF-902A-2E797EB5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44" y="1927856"/>
            <a:ext cx="1759105" cy="175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bject, clock, sitting&#10;&#10;Description automatically generated">
            <a:extLst>
              <a:ext uri="{FF2B5EF4-FFF2-40B4-BE49-F238E27FC236}">
                <a16:creationId xmlns:a16="http://schemas.microsoft.com/office/drawing/2014/main" id="{950AC913-6BF3-4A76-8513-D95468BE22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388" y="4579691"/>
            <a:ext cx="1576271" cy="1580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3CD47-CBE1-4B3D-AA8A-E4D1E05B4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4602" y="4640407"/>
            <a:ext cx="1136810" cy="145893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4757432-6E97-4B78-A1EC-91FDADD3FA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808" y="381176"/>
            <a:ext cx="1444987" cy="1024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3899F4-3BB4-4397-8935-39CE2FE7679D}"/>
              </a:ext>
            </a:extLst>
          </p:cNvPr>
          <p:cNvSpPr/>
          <p:nvPr/>
        </p:nvSpPr>
        <p:spPr>
          <a:xfrm rot="20627412">
            <a:off x="5781680" y="359797"/>
            <a:ext cx="51447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3Cloud is hiring!</a:t>
            </a:r>
          </a:p>
        </p:txBody>
      </p:sp>
    </p:spTree>
    <p:extLst>
      <p:ext uri="{BB962C8B-B14F-4D97-AF65-F5344CB8AC3E}">
        <p14:creationId xmlns:p14="http://schemas.microsoft.com/office/powerpoint/2010/main" val="156674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349C-72E1-4308-B122-577BC31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2584-7F6F-4579-A544-AE7C4CFE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75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Elastic Queries are </a:t>
            </a:r>
            <a:r>
              <a:rPr lang="en-US" b="1" dirty="0"/>
              <a:t>similar</a:t>
            </a:r>
            <a:r>
              <a:rPr lang="en-US" dirty="0"/>
              <a:t> to </a:t>
            </a:r>
            <a:r>
              <a:rPr lang="en-US" dirty="0" err="1"/>
              <a:t>Polybase</a:t>
            </a:r>
            <a:r>
              <a:rPr lang="en-US" dirty="0"/>
              <a:t> functionality found in SQL Server 2019 and Azure Synapse</a:t>
            </a:r>
          </a:p>
          <a:p>
            <a:r>
              <a:rPr lang="en-US" dirty="0"/>
              <a:t>They allow developers to </a:t>
            </a:r>
            <a:r>
              <a:rPr lang="en-US" b="1" dirty="0"/>
              <a:t>distribute</a:t>
            </a:r>
            <a:r>
              <a:rPr lang="en-US" dirty="0"/>
              <a:t> query workloads across Azure SQL Databases by distributing the data</a:t>
            </a:r>
          </a:p>
          <a:p>
            <a:r>
              <a:rPr lang="en-US" dirty="0"/>
              <a:t>If you are familiar with </a:t>
            </a:r>
            <a:r>
              <a:rPr lang="en-US" dirty="0" err="1"/>
              <a:t>Polybase</a:t>
            </a:r>
            <a:r>
              <a:rPr lang="en-US" dirty="0"/>
              <a:t>, you will see the same </a:t>
            </a:r>
            <a:r>
              <a:rPr lang="en-US" b="1" dirty="0"/>
              <a:t>external table</a:t>
            </a:r>
            <a:r>
              <a:rPr lang="en-US" dirty="0"/>
              <a:t> syntax used here without the additional connection complexity</a:t>
            </a:r>
          </a:p>
          <a:p>
            <a:r>
              <a:rPr lang="en-US" b="1" dirty="0"/>
              <a:t>Included</a:t>
            </a:r>
            <a:r>
              <a:rPr lang="en-US" dirty="0"/>
              <a:t> in the cost of Azure SQL Database in standard and premium tiers</a:t>
            </a:r>
          </a:p>
          <a:p>
            <a:r>
              <a:rPr lang="en-US" dirty="0"/>
              <a:t>This functionality is still in </a:t>
            </a:r>
            <a:r>
              <a:rPr lang="en-US" b="1" dirty="0"/>
              <a:t>preview</a:t>
            </a:r>
          </a:p>
          <a:p>
            <a:pPr marL="0" indent="0" algn="ctr">
              <a:buNone/>
            </a:pPr>
            <a:r>
              <a:rPr lang="en-US" i="1" dirty="0"/>
              <a:t>Reference: </a:t>
            </a:r>
            <a:r>
              <a:rPr lang="en-US" i="1" dirty="0">
                <a:hlinkClick r:id="rId2"/>
              </a:rPr>
              <a:t>https://docs.microsoft.com/en-us/azure/azure-sql/database/elastic-query-overview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D820E-0AAC-48BB-B6F0-31004C70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25" y="1327094"/>
            <a:ext cx="2006703" cy="177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31726-E433-4D88-B74A-ADF1E03D3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924" y="3752816"/>
            <a:ext cx="2262304" cy="1990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2D7CA-9FEC-4AC7-B66A-84D323EB903A}"/>
              </a:ext>
            </a:extLst>
          </p:cNvPr>
          <p:cNvSpPr txBox="1"/>
          <p:nvPr/>
        </p:nvSpPr>
        <p:spPr>
          <a:xfrm>
            <a:off x="10553461" y="95776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F61B9-C878-4484-8D04-10A8E693DE74}"/>
              </a:ext>
            </a:extLst>
          </p:cNvPr>
          <p:cNvSpPr txBox="1"/>
          <p:nvPr/>
        </p:nvSpPr>
        <p:spPr>
          <a:xfrm>
            <a:off x="9970513" y="3359263"/>
            <a:ext cx="18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Data Studio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078BF-77BF-4B3F-B708-08C6E574124A}"/>
              </a:ext>
            </a:extLst>
          </p:cNvPr>
          <p:cNvCxnSpPr/>
          <p:nvPr/>
        </p:nvCxnSpPr>
        <p:spPr>
          <a:xfrm>
            <a:off x="9597154" y="1825625"/>
            <a:ext cx="956307" cy="877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4C97AB-811E-4949-84AA-D3B44C1652C2}"/>
              </a:ext>
            </a:extLst>
          </p:cNvPr>
          <p:cNvCxnSpPr/>
          <p:nvPr/>
        </p:nvCxnSpPr>
        <p:spPr>
          <a:xfrm>
            <a:off x="9209596" y="4653791"/>
            <a:ext cx="956307" cy="877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72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CFB4B-A02F-4C5D-B8A9-FEE36C57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Queries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A0587-43FE-4D6C-ACD9-65A696E0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440"/>
            <a:ext cx="8370535" cy="483061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Vertical partitioning </a:t>
            </a:r>
            <a:r>
              <a:rPr lang="en-US" dirty="0"/>
              <a:t>– Complete tables in separate databases. Can be shared table such as date tables or even dimensions. Allows us to create scale the data solution out. </a:t>
            </a:r>
          </a:p>
          <a:p>
            <a:r>
              <a:rPr lang="en-US" b="1" dirty="0"/>
              <a:t>Horizontal Partitioning or </a:t>
            </a:r>
            <a:r>
              <a:rPr lang="en-US" b="1" dirty="0" err="1"/>
              <a:t>Sharding</a:t>
            </a:r>
            <a:r>
              <a:rPr lang="en-US" dirty="0"/>
              <a:t> – Pieces of a larger table are distributed across multiple databases and pulled together in an elastic query. Requires a shard map. Typically implemented with .NET or Java applications.</a:t>
            </a:r>
          </a:p>
          <a:p>
            <a:r>
              <a:rPr lang="en-US" b="1" dirty="0"/>
              <a:t>Data virtualization </a:t>
            </a:r>
            <a:r>
              <a:rPr lang="en-US" dirty="0"/>
              <a:t>– Bringing data from different solutions together into a single database. This is an overall concept. Virtualizing data in a single database access point.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21A469A-292B-40F7-8952-FF743D62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495" y="1581104"/>
            <a:ext cx="2476011" cy="172297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57236BE-B3B2-4D2C-851D-BFEBB6D1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496" y="3526486"/>
            <a:ext cx="2485705" cy="140965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10016E1-EF5F-49AB-ADEC-72321B127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496" y="5198134"/>
            <a:ext cx="2476011" cy="15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0388-E510-480B-BF33-33F3855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Configuration – Vertical or Virtualization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10B59-F895-4184-BEFB-83BE0CA66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267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S1 Azure SQL Databases on the same Azure SQL Server</a:t>
            </a:r>
          </a:p>
          <a:p>
            <a:r>
              <a:rPr lang="en-US" dirty="0"/>
              <a:t>S2 Azure SQL Database created when restoring </a:t>
            </a:r>
            <a:r>
              <a:rPr lang="en-US" dirty="0" err="1"/>
              <a:t>WideWorldImportersDW</a:t>
            </a:r>
            <a:endParaRPr lang="en-US" dirty="0"/>
          </a:p>
          <a:p>
            <a:r>
              <a:rPr lang="en-US" dirty="0"/>
              <a:t>ADF used to move </a:t>
            </a:r>
            <a:r>
              <a:rPr lang="en-US" dirty="0" err="1"/>
              <a:t>Fact.Purchase</a:t>
            </a:r>
            <a:r>
              <a:rPr lang="en-US" dirty="0"/>
              <a:t> to WideWorldDW_2 and the three related dimensions to WideWorldDW_3</a:t>
            </a:r>
          </a:p>
          <a:p>
            <a:r>
              <a:rPr lang="en-US" dirty="0"/>
              <a:t>WideWorldDW_1 is set up to query both WideWorldDW_2 and WideWorldDW_3 as external data sources.</a:t>
            </a:r>
          </a:p>
          <a:p>
            <a:endParaRPr lang="en-US" dirty="0"/>
          </a:p>
        </p:txBody>
      </p:sp>
      <p:pic>
        <p:nvPicPr>
          <p:cNvPr id="11" name="Content Placeholder 10" descr="A picture containing Word&#10;&#10;Description automatically generated">
            <a:extLst>
              <a:ext uri="{FF2B5EF4-FFF2-40B4-BE49-F238E27FC236}">
                <a16:creationId xmlns:a16="http://schemas.microsoft.com/office/drawing/2014/main" id="{24551959-CB4A-49C4-84FF-F401BB643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65" y="1690688"/>
            <a:ext cx="4648019" cy="4351338"/>
          </a:xfrm>
        </p:spPr>
      </p:pic>
    </p:spTree>
    <p:extLst>
      <p:ext uri="{BB962C8B-B14F-4D97-AF65-F5344CB8AC3E}">
        <p14:creationId xmlns:p14="http://schemas.microsoft.com/office/powerpoint/2010/main" val="249610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BA11-5A06-403D-8357-11147F8E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Query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B8E4-8070-4A11-B907-BC7F0B86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in </a:t>
            </a:r>
            <a:r>
              <a:rPr lang="en-US" b="1" dirty="0"/>
              <a:t>preview</a:t>
            </a:r>
          </a:p>
          <a:p>
            <a:r>
              <a:rPr lang="en-US" b="1" dirty="0"/>
              <a:t>Only</a:t>
            </a:r>
            <a:r>
              <a:rPr lang="en-US" dirty="0"/>
              <a:t> use with Azure SQL Database and Azure Synapse</a:t>
            </a:r>
          </a:p>
          <a:p>
            <a:r>
              <a:rPr lang="en-US" b="1" dirty="0"/>
              <a:t>Costs</a:t>
            </a:r>
          </a:p>
          <a:p>
            <a:pPr lvl="1"/>
            <a:r>
              <a:rPr lang="en-US" dirty="0"/>
              <a:t>Included in the price of Azure SQL Database</a:t>
            </a:r>
          </a:p>
          <a:p>
            <a:pPr lvl="1"/>
            <a:r>
              <a:rPr lang="en-US" dirty="0"/>
              <a:t>Standard starts up slower than premium</a:t>
            </a:r>
          </a:p>
          <a:p>
            <a:pPr lvl="1"/>
            <a:r>
              <a:rPr lang="en-US" dirty="0"/>
              <a:t>Data center distribution will incur egress costs</a:t>
            </a:r>
          </a:p>
          <a:p>
            <a:r>
              <a:rPr lang="en-US" b="1" dirty="0"/>
              <a:t>Read-only</a:t>
            </a:r>
            <a:r>
              <a:rPr lang="en-US" dirty="0"/>
              <a:t> currently supported, writes through external table connections are not supported</a:t>
            </a:r>
          </a:p>
          <a:p>
            <a:r>
              <a:rPr lang="en-US" dirty="0"/>
              <a:t>Not optimized for </a:t>
            </a:r>
            <a:r>
              <a:rPr lang="en-US" b="1" dirty="0"/>
              <a:t>ETL</a:t>
            </a:r>
            <a:r>
              <a:rPr lang="en-US" dirty="0"/>
              <a:t> operations, should be limited to reporting or cross database querying needs</a:t>
            </a:r>
          </a:p>
        </p:txBody>
      </p:sp>
    </p:spTree>
    <p:extLst>
      <p:ext uri="{BB962C8B-B14F-4D97-AF65-F5344CB8AC3E}">
        <p14:creationId xmlns:p14="http://schemas.microsoft.com/office/powerpoint/2010/main" val="140843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B25A840EDA914B9DE7F707FA786EB9" ma:contentTypeVersion="10" ma:contentTypeDescription="Create a new document." ma:contentTypeScope="" ma:versionID="fac4c7cecf3984796c308556f848ac45">
  <xsd:schema xmlns:xsd="http://www.w3.org/2001/XMLSchema" xmlns:xs="http://www.w3.org/2001/XMLSchema" xmlns:p="http://schemas.microsoft.com/office/2006/metadata/properties" xmlns:ns3="e69e2602-f69a-49ea-b702-6faa056a6647" xmlns:ns4="345f040d-3e69-4374-8182-342ab62f4657" targetNamespace="http://schemas.microsoft.com/office/2006/metadata/properties" ma:root="true" ma:fieldsID="b881310b34a5e1b855c5d46b84e89cc9" ns3:_="" ns4:_="">
    <xsd:import namespace="e69e2602-f69a-49ea-b702-6faa056a6647"/>
    <xsd:import namespace="345f040d-3e69-4374-8182-342ab62f46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e2602-f69a-49ea-b702-6faa056a66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f040d-3e69-4374-8182-342ab62f46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341149-0259-41F2-8BCF-9014E3069F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9e2602-f69a-49ea-b702-6faa056a6647"/>
    <ds:schemaRef ds:uri="345f040d-3e69-4374-8182-342ab62f46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C846BB-80DD-4323-9B8D-6BD25EE5F5A8}">
  <ds:schemaRefs>
    <ds:schemaRef ds:uri="http://purl.org/dc/dcmitype/"/>
    <ds:schemaRef ds:uri="345f040d-3e69-4374-8182-342ab62f465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www.w3.org/XML/1998/namespace"/>
    <ds:schemaRef ds:uri="e69e2602-f69a-49ea-b702-6faa056a664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6E890CD-9BEC-48B1-8C38-5628DA465D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998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AvantGarde Bk BT Book</vt:lpstr>
      <vt:lpstr>Calibri</vt:lpstr>
      <vt:lpstr>Calibri Light</vt:lpstr>
      <vt:lpstr>Segoe UI</vt:lpstr>
      <vt:lpstr>Office Theme</vt:lpstr>
      <vt:lpstr>Azure SQL Database Elasticity Room 1 – 9:45 Session</vt:lpstr>
      <vt:lpstr>Thank You to our Sponsors!</vt:lpstr>
      <vt:lpstr>Join The PASSMN Discord Server</vt:lpstr>
      <vt:lpstr>Azure SQL Database Elasticity</vt:lpstr>
      <vt:lpstr>Steve Hughes</vt:lpstr>
      <vt:lpstr>Elastic Queries</vt:lpstr>
      <vt:lpstr>Elastic Queries Strategies</vt:lpstr>
      <vt:lpstr>Demo Configuration – Vertical or Virtualization</vt:lpstr>
      <vt:lpstr>Elastic Query Final Thoughts</vt:lpstr>
      <vt:lpstr>Elastic Jobs (Preview) </vt:lpstr>
      <vt:lpstr>Elastic Job Targets and Steps</vt:lpstr>
      <vt:lpstr>Elastic Job Demo</vt:lpstr>
      <vt:lpstr>Elastic Transactions (Preview)</vt:lpstr>
      <vt:lpstr>Elastic Transactions Limitations</vt:lpstr>
      <vt:lpstr>Resources for the Demos</vt:lpstr>
      <vt:lpstr>Azure SQL Database Elasticity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Session Title &gt;</dc:title>
  <dc:creator>Chris Kramer</dc:creator>
  <cp:lastModifiedBy>Steve Hughes</cp:lastModifiedBy>
  <cp:revision>4</cp:revision>
  <dcterms:created xsi:type="dcterms:W3CDTF">2021-10-09T00:25:06Z</dcterms:created>
  <dcterms:modified xsi:type="dcterms:W3CDTF">2021-10-16T16:13:59Z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0x01010052B25A840EDA914B9DE7F707FA786EB9</vt:lpwstr>
  </property>
</Properties>
</file>